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1" r:id="rId6"/>
    <p:sldId id="262" r:id="rId7"/>
    <p:sldId id="26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66" d="100"/>
          <a:sy n="66" d="100"/>
        </p:scale>
        <p:origin x="60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png"/></Relationships>
</file>

<file path=ppt/media/image1.jpeg>
</file>

<file path=ppt/media/image18.png>
</file>

<file path=ppt/media/image2.png>
</file>

<file path=ppt/media/image3.png>
</file>

<file path=ppt/media/image4.png>
</file>

<file path=ppt/media/image5.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736938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9522C496-4331-4FF1-8CAE-94544F8B0EFE}" type="datetimeFigureOut">
              <a:rPr lang="en-US" smtClean="0"/>
              <a:t>10/14/2022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527074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smtClean="0"/>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42780278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smtClean="0"/>
              <a:t>Haga clic para modificar el estilo de título del patrón</a:t>
            </a:r>
            <a:endParaRPr lang="en-US" dirty="0"/>
          </a:p>
        </p:txBody>
      </p:sp>
      <p:sp>
        <p:nvSpPr>
          <p:cNvPr id="14" name="Text Placeholder 3"/>
          <p:cNvSpPr>
            <a:spLocks noGrp="1"/>
          </p:cNvSpPr>
          <p:nvPr>
            <p:ph type="body" sz="half" idx="13"/>
          </p:nvPr>
        </p:nvSpPr>
        <p:spPr>
          <a:xfrm>
            <a:off x="1930400" y="3771174"/>
            <a:ext cx="7385828"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
        <p:nvSpPr>
          <p:cNvPr id="11" name="TextBox 10"/>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4733281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9388623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522C496-4331-4FF1-8CAE-94544F8B0EFE}" type="datetimeFigureOut">
              <a:rPr lang="en-US" smtClean="0"/>
              <a:t>10/14/2022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30993119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522C496-4331-4FF1-8CAE-94544F8B0EFE}" type="datetimeFigureOut">
              <a:rPr lang="en-US" smtClean="0"/>
              <a:t>10/14/2022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37731357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16145071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2807278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35345892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26052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9522C496-4331-4FF1-8CAE-94544F8B0EFE}" type="datetimeFigureOut">
              <a:rPr lang="en-US" smtClean="0"/>
              <a:t>10/14/2022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2236210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9522C496-4331-4FF1-8CAE-94544F8B0EFE}" type="datetimeFigureOut">
              <a:rPr lang="en-US" smtClean="0"/>
              <a:t>10/14/2022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2869442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7" name="Date Placeholder 2"/>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3446387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3470313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7" name="Date Placeholder 4"/>
          <p:cNvSpPr>
            <a:spLocks noGrp="1"/>
          </p:cNvSpPr>
          <p:nvPr>
            <p:ph type="dt" sz="half" idx="10"/>
          </p:nvPr>
        </p:nvSpPr>
        <p:spPr/>
        <p:txBody>
          <a:bodyPr/>
          <a:lstStyle/>
          <a:p>
            <a:fld id="{9522C496-4331-4FF1-8CAE-94544F8B0EFE}" type="datetimeFigureOut">
              <a:rPr lang="en-US" smtClean="0"/>
              <a:t>10/14/2022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30641605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9522C496-4331-4FF1-8CAE-94544F8B0EFE}" type="datetimeFigureOut">
              <a:rPr lang="en-US" smtClean="0"/>
              <a:t>10/14/2022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084964-1E3F-4D01-8E39-CA76D24F3A0E}" type="slidenum">
              <a:rPr lang="en-US" smtClean="0"/>
              <a:t>‹Nº›</a:t>
            </a:fld>
            <a:endParaRPr lang="en-US"/>
          </a:p>
        </p:txBody>
      </p:sp>
    </p:spTree>
    <p:extLst>
      <p:ext uri="{BB962C8B-B14F-4D97-AF65-F5344CB8AC3E}">
        <p14:creationId xmlns:p14="http://schemas.microsoft.com/office/powerpoint/2010/main" val="2400865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1">
                  <a:lumMod val="60000"/>
                  <a:lumOff val="40000"/>
                  <a:alpha val="7000"/>
                </a:schemeClr>
              </a:gs>
              <a:gs pos="69000">
                <a:schemeClr val="accent1">
                  <a:lumMod val="60000"/>
                  <a:lumOff val="40000"/>
                  <a:alpha val="0"/>
                </a:schemeClr>
              </a:gs>
              <a:gs pos="36000">
                <a:schemeClr val="accent1">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713"/>
          <a:stretch/>
        </p:blipFill>
        <p:spPr>
          <a:xfrm>
            <a:off x="8000197" y="0"/>
            <a:ext cx="1603387" cy="1143000"/>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4199"/>
          <a:stretch/>
        </p:blipFill>
        <p:spPr>
          <a:xfrm>
            <a:off x="8609012" y="6092866"/>
            <a:ext cx="993734" cy="765134"/>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522C496-4331-4FF1-8CAE-94544F8B0EFE}" type="datetimeFigureOut">
              <a:rPr lang="en-US" smtClean="0"/>
              <a:t>10/14/2022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8084964-1E3F-4D01-8E39-CA76D24F3A0E}" type="slidenum">
              <a:rPr lang="en-US" smtClean="0"/>
              <a:t>‹Nº›</a:t>
            </a:fld>
            <a:endParaRPr lang="en-US"/>
          </a:p>
        </p:txBody>
      </p:sp>
    </p:spTree>
    <p:extLst>
      <p:ext uri="{BB962C8B-B14F-4D97-AF65-F5344CB8AC3E}">
        <p14:creationId xmlns:p14="http://schemas.microsoft.com/office/powerpoint/2010/main" val="3591084274"/>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1.xml"/><Relationship Id="rId4" Type="http://schemas.openxmlformats.org/officeDocument/2006/relationships/image" Target="../media/image8.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6.emf"/></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9" name="Grupo 818"/>
          <p:cNvGrpSpPr/>
          <p:nvPr/>
        </p:nvGrpSpPr>
        <p:grpSpPr>
          <a:xfrm>
            <a:off x="-305330" y="-1899592"/>
            <a:ext cx="12497330" cy="11350625"/>
            <a:chOff x="-305330" y="-1899592"/>
            <a:chExt cx="12497330" cy="11350625"/>
          </a:xfrm>
        </p:grpSpPr>
        <p:pic>
          <p:nvPicPr>
            <p:cNvPr id="818" name="Imagen 817" descr="D:\Users\josem\AppData\Local\Microsoft\Windows\INetCache\Content.Word\23.emf"/>
            <p:cNvPicPr/>
            <p:nvPr/>
          </p:nvPicPr>
          <p:blipFill rotWithShape="1">
            <a:blip r:embed="rId2" cstate="print">
              <a:extLst>
                <a:ext uri="{28A0092B-C50C-407E-A947-70E740481C1C}">
                  <a14:useLocalDpi xmlns:a14="http://schemas.microsoft.com/office/drawing/2010/main" val="0"/>
                </a:ext>
              </a:extLst>
            </a:blip>
            <a:srcRect l="96151"/>
            <a:stretch/>
          </p:blipFill>
          <p:spPr bwMode="auto">
            <a:xfrm>
              <a:off x="-305330" y="-1899592"/>
              <a:ext cx="12497330" cy="11350625"/>
            </a:xfrm>
            <a:prstGeom prst="rect">
              <a:avLst/>
            </a:prstGeom>
            <a:noFill/>
            <a:ln>
              <a:noFill/>
            </a:ln>
          </p:spPr>
        </p:pic>
        <p:pic>
          <p:nvPicPr>
            <p:cNvPr id="4" name="Imagen 3" descr="D:\Users\josem\AppData\Local\Microsoft\Windows\INetCache\Content.Word\23.emf"/>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35560" y="-1899592"/>
              <a:ext cx="7919720" cy="11350625"/>
            </a:xfrm>
            <a:prstGeom prst="rect">
              <a:avLst/>
            </a:prstGeom>
            <a:noFill/>
            <a:ln>
              <a:noFill/>
            </a:ln>
          </p:spPr>
        </p:pic>
      </p:grpSp>
      <p:sp>
        <p:nvSpPr>
          <p:cNvPr id="2" name="Título 1"/>
          <p:cNvSpPr>
            <a:spLocks noGrp="1"/>
          </p:cNvSpPr>
          <p:nvPr>
            <p:ph type="ctrTitle"/>
          </p:nvPr>
        </p:nvSpPr>
        <p:spPr>
          <a:xfrm>
            <a:off x="1524000" y="769928"/>
            <a:ext cx="9144000" cy="1938992"/>
          </a:xfrm>
        </p:spPr>
        <p:txBody>
          <a:bodyPr wrap="square">
            <a:spAutoFit/>
          </a:bodyPr>
          <a:lstStyle/>
          <a:p>
            <a:r>
              <a:rPr lang="en-US" sz="4000" dirty="0" smtClean="0">
                <a:solidFill>
                  <a:schemeClr val="tx1"/>
                </a:solidFill>
              </a:rPr>
              <a:t>Seeking the perfect neighborhood to open a new Mediterranean restaurant in Los Angeles</a:t>
            </a:r>
            <a:endParaRPr lang="en-US" sz="4000" dirty="0">
              <a:solidFill>
                <a:schemeClr val="tx1"/>
              </a:solidFill>
            </a:endParaRPr>
          </a:p>
        </p:txBody>
      </p:sp>
      <p:grpSp>
        <p:nvGrpSpPr>
          <p:cNvPr id="822" name="Grupo 821"/>
          <p:cNvGrpSpPr/>
          <p:nvPr/>
        </p:nvGrpSpPr>
        <p:grpSpPr>
          <a:xfrm>
            <a:off x="2495600" y="5445348"/>
            <a:ext cx="1685528" cy="215900"/>
            <a:chOff x="1199456" y="5805264"/>
            <a:chExt cx="1685528" cy="215900"/>
          </a:xfrm>
        </p:grpSpPr>
        <p:pic>
          <p:nvPicPr>
            <p:cNvPr id="1840" name="Imagen 2" descr="coursera"/>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9456" y="5877272"/>
              <a:ext cx="1003300" cy="139700"/>
            </a:xfrm>
            <a:prstGeom prst="rect">
              <a:avLst/>
            </a:prstGeom>
            <a:noFill/>
            <a:extLst>
              <a:ext uri="{909E8E84-426E-40DD-AFC4-6F175D3DCCD1}">
                <a14:hiddenFill xmlns:a14="http://schemas.microsoft.com/office/drawing/2010/main">
                  <a:solidFill>
                    <a:srgbClr val="FFFFFF"/>
                  </a:solidFill>
                </a14:hiddenFill>
              </a:ext>
            </a:extLst>
          </p:spPr>
        </p:pic>
        <p:pic>
          <p:nvPicPr>
            <p:cNvPr id="1839" name="Imagen 3" descr="IBM_log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351584" y="5805264"/>
              <a:ext cx="533400" cy="215900"/>
            </a:xfrm>
            <a:prstGeom prst="rect">
              <a:avLst/>
            </a:prstGeom>
            <a:noFill/>
            <a:extLst>
              <a:ext uri="{909E8E84-426E-40DD-AFC4-6F175D3DCCD1}">
                <a14:hiddenFill xmlns:a14="http://schemas.microsoft.com/office/drawing/2010/main">
                  <a:solidFill>
                    <a:srgbClr val="FFFFFF"/>
                  </a:solidFill>
                </a14:hiddenFill>
              </a:ext>
            </a:extLst>
          </p:spPr>
        </p:pic>
      </p:grpSp>
      <p:sp>
        <p:nvSpPr>
          <p:cNvPr id="820" name="Rectangle 817"/>
          <p:cNvSpPr>
            <a:spLocks noChangeArrowheads="1"/>
          </p:cNvSpPr>
          <p:nvPr/>
        </p:nvSpPr>
        <p:spPr bwMode="auto">
          <a:xfrm>
            <a:off x="2423592" y="4941292"/>
            <a:ext cx="388843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rgbClr val="FFFFFF"/>
                </a:solidFill>
                <a:effectLst/>
                <a:latin typeface="Arial" panose="020B0604020202020204" pitchFamily="34" charset="0"/>
                <a:ea typeface="Times New Roman" panose="02020603050405020304" pitchFamily="18" charset="0"/>
                <a:cs typeface="Times New Roman" panose="02020603050405020304" pitchFamily="18" charset="0"/>
              </a:rPr>
              <a:t>Final Course Project for the </a:t>
            </a:r>
            <a:br>
              <a:rPr kumimoji="0" lang="en-US" altLang="en-US" sz="1000" b="0" i="0" u="none" strike="noStrike" cap="none" normalizeH="0" baseline="0" dirty="0" smtClean="0">
                <a:ln>
                  <a:noFill/>
                </a:ln>
                <a:solidFill>
                  <a:srgbClr val="FFFFFF"/>
                </a:solidFill>
                <a:effectLst/>
                <a:latin typeface="Arial" panose="020B0604020202020204" pitchFamily="34" charset="0"/>
                <a:ea typeface="Times New Roman" panose="02020603050405020304" pitchFamily="18" charset="0"/>
                <a:cs typeface="Times New Roman" panose="02020603050405020304" pitchFamily="18" charset="0"/>
              </a:rPr>
            </a:br>
            <a:r>
              <a:rPr kumimoji="0" lang="en-US" altLang="en-US" sz="1300" b="0" i="1" u="none" strike="noStrike" cap="none" normalizeH="0" baseline="0" dirty="0" smtClean="0">
                <a:ln>
                  <a:noFill/>
                </a:ln>
                <a:solidFill>
                  <a:srgbClr val="FFFFFF"/>
                </a:solidFill>
                <a:effectLst/>
                <a:latin typeface="Arial" panose="020B0604020202020204" pitchFamily="34" charset="0"/>
                <a:ea typeface="Times New Roman" panose="02020603050405020304" pitchFamily="18" charset="0"/>
                <a:cs typeface="Times New Roman" panose="02020603050405020304" pitchFamily="18" charset="0"/>
              </a:rPr>
              <a:t>IBM Data Science Professional Certificate</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821" name="Rectangle 818"/>
          <p:cNvSpPr>
            <a:spLocks noChangeArrowheads="1"/>
          </p:cNvSpPr>
          <p:nvPr/>
        </p:nvSpPr>
        <p:spPr bwMode="auto">
          <a:xfrm>
            <a:off x="2423592" y="532204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1" u="none" strike="noStrike" cap="none" normalizeH="0" baseline="0" smtClean="0">
              <a:ln>
                <a:noFill/>
              </a:ln>
              <a:solidFill>
                <a:srgbClr val="FFFFFF"/>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1" u="none" strike="noStrike" cap="none" normalizeH="0" baseline="0" smtClean="0">
                <a:ln>
                  <a:noFill/>
                </a:ln>
                <a:solidFill>
                  <a:srgbClr val="FFFFFF"/>
                </a:solidFill>
                <a:effectLst/>
                <a:latin typeface="Arial" panose="020B0604020202020204" pitchFamily="34" charset="0"/>
                <a:ea typeface="Times New Roman" panose="02020603050405020304" pitchFamily="18" charset="0"/>
                <a:cs typeface="Arial" panose="020B0604020202020204" pitchFamily="34" charset="0"/>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536763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Introduction</a:t>
            </a:r>
            <a:endParaRPr lang="en-US" dirty="0"/>
          </a:p>
        </p:txBody>
      </p:sp>
      <p:sp>
        <p:nvSpPr>
          <p:cNvPr id="3" name="Marcador de contenido 2"/>
          <p:cNvSpPr>
            <a:spLocks noGrp="1"/>
          </p:cNvSpPr>
          <p:nvPr>
            <p:ph idx="1"/>
          </p:nvPr>
        </p:nvSpPr>
        <p:spPr/>
        <p:txBody>
          <a:bodyPr/>
          <a:lstStyle/>
          <a:p>
            <a:r>
              <a:rPr lang="en-US" dirty="0"/>
              <a:t>Mr. </a:t>
            </a:r>
            <a:r>
              <a:rPr lang="en-US" dirty="0" err="1"/>
              <a:t>Alexopoulos</a:t>
            </a:r>
            <a:r>
              <a:rPr lang="en-US" dirty="0"/>
              <a:t> is a Greek chef whose wife Gabriella has been offered a marvelous job as co‑editor in an emerging fashion magazine. The office is located in Los Angeles, but neither of them have gotten to know this huge and widespread city, but both know that it has a lot of business opportunities</a:t>
            </a:r>
            <a:r>
              <a:rPr lang="en-US" dirty="0" smtClean="0"/>
              <a:t>.</a:t>
            </a:r>
          </a:p>
          <a:p>
            <a:r>
              <a:rPr lang="en-US" b="1" dirty="0" smtClean="0"/>
              <a:t>Objectives: </a:t>
            </a:r>
            <a:r>
              <a:rPr lang="en-US" dirty="0"/>
              <a:t>The main purpose of this study is to make use of the available data to create an initial food and restaurant business map of the Los Angeles city that can help the client select the ones in which his new restaurant can be more successful and the best clients</a:t>
            </a:r>
            <a:endParaRPr lang="en-US" b="1" dirty="0"/>
          </a:p>
        </p:txBody>
      </p:sp>
    </p:spTree>
    <p:extLst>
      <p:ext uri="{BB962C8B-B14F-4D97-AF65-F5344CB8AC3E}">
        <p14:creationId xmlns:p14="http://schemas.microsoft.com/office/powerpoint/2010/main" val="1869295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Methodology</a:t>
            </a:r>
            <a:endParaRPr lang="en-US" dirty="0"/>
          </a:p>
        </p:txBody>
      </p:sp>
      <p:sp>
        <p:nvSpPr>
          <p:cNvPr id="3" name="Marcador de contenido 2"/>
          <p:cNvSpPr>
            <a:spLocks noGrp="1"/>
          </p:cNvSpPr>
          <p:nvPr>
            <p:ph idx="1"/>
          </p:nvPr>
        </p:nvSpPr>
        <p:spPr>
          <a:xfrm>
            <a:off x="1103312" y="1556792"/>
            <a:ext cx="8946541" cy="4195481"/>
          </a:xfrm>
        </p:spPr>
        <p:txBody>
          <a:bodyPr/>
          <a:lstStyle/>
          <a:p>
            <a:r>
              <a:rPr lang="en-US" dirty="0" smtClean="0"/>
              <a:t>Descriptive approach through clustering</a:t>
            </a:r>
          </a:p>
          <a:p>
            <a:r>
              <a:rPr lang="en-US" dirty="0" smtClean="0"/>
              <a:t>Data</a:t>
            </a:r>
          </a:p>
          <a:p>
            <a:pPr lvl="1"/>
            <a:r>
              <a:rPr lang="en-US" dirty="0" smtClean="0"/>
              <a:t>List of </a:t>
            </a:r>
            <a:r>
              <a:rPr lang="en-US" dirty="0" err="1" smtClean="0"/>
              <a:t>Neighbourhoods</a:t>
            </a:r>
            <a:r>
              <a:rPr lang="en-US" dirty="0" smtClean="0"/>
              <a:t> (Wikipedia)</a:t>
            </a:r>
          </a:p>
          <a:p>
            <a:pPr lvl="1"/>
            <a:r>
              <a:rPr lang="en-US" dirty="0" err="1" smtClean="0"/>
              <a:t>Geolocation</a:t>
            </a:r>
            <a:r>
              <a:rPr lang="en-US" dirty="0" smtClean="0"/>
              <a:t> (</a:t>
            </a:r>
            <a:r>
              <a:rPr lang="en-US" dirty="0" err="1" smtClean="0"/>
              <a:t>Geocoder</a:t>
            </a:r>
            <a:r>
              <a:rPr lang="en-US" dirty="0" smtClean="0"/>
              <a:t> package)</a:t>
            </a:r>
          </a:p>
          <a:p>
            <a:pPr lvl="1"/>
            <a:r>
              <a:rPr lang="en-US" dirty="0" smtClean="0"/>
              <a:t>Places information (</a:t>
            </a:r>
            <a:r>
              <a:rPr lang="en-US" dirty="0" err="1" smtClean="0"/>
              <a:t>FourSquare</a:t>
            </a:r>
            <a:r>
              <a:rPr lang="en-US" dirty="0" smtClean="0"/>
              <a:t>)</a:t>
            </a:r>
          </a:p>
          <a:p>
            <a:r>
              <a:rPr lang="en-US" dirty="0" smtClean="0"/>
              <a:t>Workflow</a:t>
            </a:r>
            <a:endParaRPr lang="en-US" dirty="0"/>
          </a:p>
        </p:txBody>
      </p:sp>
      <p:sp>
        <p:nvSpPr>
          <p:cNvPr id="4" name="Cheurón 3"/>
          <p:cNvSpPr/>
          <p:nvPr/>
        </p:nvSpPr>
        <p:spPr>
          <a:xfrm>
            <a:off x="839416" y="4437112"/>
            <a:ext cx="3600400" cy="1728192"/>
          </a:xfrm>
          <a:prstGeom prst="chevron">
            <a:avLst>
              <a:gd name="adj" fmla="val 14931"/>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r>
              <a:rPr lang="en-US" b="1" dirty="0" smtClean="0">
                <a:solidFill>
                  <a:schemeClr val="bg1"/>
                </a:solidFill>
              </a:rPr>
              <a:t>Stage 1:</a:t>
            </a:r>
          </a:p>
          <a:p>
            <a:endParaRPr lang="en-US" b="1" dirty="0" smtClean="0">
              <a:solidFill>
                <a:schemeClr val="bg1"/>
              </a:solidFill>
            </a:endParaRPr>
          </a:p>
          <a:p>
            <a:r>
              <a:rPr lang="en-US" dirty="0" smtClean="0">
                <a:solidFill>
                  <a:schemeClr val="bg1"/>
                </a:solidFill>
              </a:rPr>
              <a:t>Gathering the data of neighborhoods and their </a:t>
            </a:r>
            <a:r>
              <a:rPr lang="en-US" dirty="0" err="1" smtClean="0">
                <a:solidFill>
                  <a:schemeClr val="bg1"/>
                </a:solidFill>
              </a:rPr>
              <a:t>geolocation</a:t>
            </a:r>
            <a:endParaRPr lang="en-US" dirty="0">
              <a:solidFill>
                <a:schemeClr val="bg1"/>
              </a:solidFill>
            </a:endParaRPr>
          </a:p>
        </p:txBody>
      </p:sp>
      <p:sp>
        <p:nvSpPr>
          <p:cNvPr id="5" name="Cheurón 4"/>
          <p:cNvSpPr/>
          <p:nvPr/>
        </p:nvSpPr>
        <p:spPr>
          <a:xfrm>
            <a:off x="4295800" y="4437112"/>
            <a:ext cx="3600400" cy="1728192"/>
          </a:xfrm>
          <a:prstGeom prst="chevron">
            <a:avLst>
              <a:gd name="adj" fmla="val 14931"/>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r>
              <a:rPr lang="en-US" b="1" dirty="0" smtClean="0">
                <a:solidFill>
                  <a:schemeClr val="bg1"/>
                </a:solidFill>
              </a:rPr>
              <a:t>Stage 2:</a:t>
            </a:r>
          </a:p>
          <a:p>
            <a:endParaRPr lang="en-US" b="1" dirty="0" smtClean="0">
              <a:solidFill>
                <a:schemeClr val="bg1"/>
              </a:solidFill>
            </a:endParaRPr>
          </a:p>
          <a:p>
            <a:r>
              <a:rPr lang="en-US" dirty="0" smtClean="0">
                <a:solidFill>
                  <a:schemeClr val="bg1"/>
                </a:solidFill>
              </a:rPr>
              <a:t>Extract places information from the </a:t>
            </a:r>
            <a:r>
              <a:rPr lang="en-US" dirty="0" err="1" smtClean="0">
                <a:solidFill>
                  <a:schemeClr val="bg1"/>
                </a:solidFill>
              </a:rPr>
              <a:t>FourSquare</a:t>
            </a:r>
            <a:r>
              <a:rPr lang="en-US" dirty="0" smtClean="0">
                <a:solidFill>
                  <a:schemeClr val="bg1"/>
                </a:solidFill>
              </a:rPr>
              <a:t> API and make sense of categories</a:t>
            </a:r>
            <a:endParaRPr lang="en-US" dirty="0">
              <a:solidFill>
                <a:schemeClr val="bg1"/>
              </a:solidFill>
            </a:endParaRPr>
          </a:p>
        </p:txBody>
      </p:sp>
      <p:sp>
        <p:nvSpPr>
          <p:cNvPr id="6" name="Cheurón 5"/>
          <p:cNvSpPr/>
          <p:nvPr/>
        </p:nvSpPr>
        <p:spPr>
          <a:xfrm>
            <a:off x="7752184" y="4437112"/>
            <a:ext cx="3600400" cy="1728192"/>
          </a:xfrm>
          <a:prstGeom prst="chevron">
            <a:avLst>
              <a:gd name="adj" fmla="val 14931"/>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r>
              <a:rPr lang="en-US" b="1" dirty="0" smtClean="0">
                <a:solidFill>
                  <a:schemeClr val="bg1"/>
                </a:solidFill>
              </a:rPr>
              <a:t>Stage 3:</a:t>
            </a:r>
          </a:p>
          <a:p>
            <a:endParaRPr lang="en-US" b="1" dirty="0" smtClean="0">
              <a:solidFill>
                <a:schemeClr val="bg1"/>
              </a:solidFill>
            </a:endParaRPr>
          </a:p>
          <a:p>
            <a:r>
              <a:rPr lang="en-US" dirty="0" smtClean="0">
                <a:solidFill>
                  <a:schemeClr val="bg1"/>
                </a:solidFill>
              </a:rPr>
              <a:t>Use machine learning and data analysis tools from the gathered data to answer</a:t>
            </a:r>
            <a:endParaRPr lang="en-US" dirty="0">
              <a:solidFill>
                <a:schemeClr val="bg1"/>
              </a:solidFill>
            </a:endParaRPr>
          </a:p>
        </p:txBody>
      </p:sp>
    </p:spTree>
    <p:extLst>
      <p:ext uri="{BB962C8B-B14F-4D97-AF65-F5344CB8AC3E}">
        <p14:creationId xmlns:p14="http://schemas.microsoft.com/office/powerpoint/2010/main" val="40915574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Results</a:t>
            </a:r>
            <a:endParaRPr lang="en-US" dirty="0"/>
          </a:p>
        </p:txBody>
      </p:sp>
      <p:sp>
        <p:nvSpPr>
          <p:cNvPr id="7" name="Marcador de contenido 6"/>
          <p:cNvSpPr>
            <a:spLocks noGrp="1"/>
          </p:cNvSpPr>
          <p:nvPr>
            <p:ph idx="1"/>
          </p:nvPr>
        </p:nvSpPr>
        <p:spPr>
          <a:xfrm>
            <a:off x="838200" y="1825625"/>
            <a:ext cx="3457600" cy="4351338"/>
          </a:xfrm>
        </p:spPr>
        <p:txBody>
          <a:bodyPr/>
          <a:lstStyle/>
          <a:p>
            <a:r>
              <a:rPr lang="en-US" dirty="0" smtClean="0"/>
              <a:t>Clustering of 4 types of neighborhoods using k-means</a:t>
            </a:r>
          </a:p>
          <a:p>
            <a:endParaRPr lang="en-US" dirty="0"/>
          </a:p>
          <a:p>
            <a:r>
              <a:rPr lang="en-US" dirty="0" smtClean="0"/>
              <a:t>Type 1 (red): Residential</a:t>
            </a:r>
          </a:p>
          <a:p>
            <a:endParaRPr lang="en-US" dirty="0"/>
          </a:p>
          <a:p>
            <a:r>
              <a:rPr lang="en-US" dirty="0" smtClean="0"/>
              <a:t>Type 2 (blue): touristic</a:t>
            </a:r>
          </a:p>
        </p:txBody>
      </p:sp>
      <p:sp>
        <p:nvSpPr>
          <p:cNvPr id="8"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9" name="Objeto 8"/>
          <p:cNvGraphicFramePr>
            <a:graphicFrameLocks noChangeAspect="1"/>
          </p:cNvGraphicFramePr>
          <p:nvPr>
            <p:extLst>
              <p:ext uri="{D42A27DB-BD31-4B8C-83A1-F6EECF244321}">
                <p14:modId xmlns:p14="http://schemas.microsoft.com/office/powerpoint/2010/main" val="1150102816"/>
              </p:ext>
            </p:extLst>
          </p:nvPr>
        </p:nvGraphicFramePr>
        <p:xfrm>
          <a:off x="4511824" y="1628800"/>
          <a:ext cx="7306893" cy="4680520"/>
        </p:xfrm>
        <a:graphic>
          <a:graphicData uri="http://schemas.openxmlformats.org/presentationml/2006/ole">
            <mc:AlternateContent xmlns:mc="http://schemas.openxmlformats.org/markup-compatibility/2006">
              <mc:Choice xmlns:v="urn:schemas-microsoft-com:vml" Requires="v">
                <p:oleObj spid="_x0000_s2054" name="Imagen de mapa de bits" r:id="rId3" imgW="8185571" imgH="5245370" progId="Paint.Picture">
                  <p:embed/>
                </p:oleObj>
              </mc:Choice>
              <mc:Fallback>
                <p:oleObj name="Imagen de mapa de bits" r:id="rId3" imgW="8185571" imgH="5245370" progId="Paint.Picture">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1824" y="1628800"/>
                        <a:ext cx="7306893" cy="4680520"/>
                      </a:xfrm>
                      <a:prstGeom prst="rect">
                        <a:avLst/>
                      </a:prstGeom>
                      <a:noFill/>
                    </p:spPr>
                  </p:pic>
                </p:oleObj>
              </mc:Fallback>
            </mc:AlternateContent>
          </a:graphicData>
        </a:graphic>
      </p:graphicFrame>
    </p:spTree>
    <p:extLst>
      <p:ext uri="{BB962C8B-B14F-4D97-AF65-F5344CB8AC3E}">
        <p14:creationId xmlns:p14="http://schemas.microsoft.com/office/powerpoint/2010/main" val="3443513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Results &amp; discussion</a:t>
            </a:r>
            <a:endParaRPr lang="en-US" dirty="0"/>
          </a:p>
        </p:txBody>
      </p:sp>
      <p:sp>
        <p:nvSpPr>
          <p:cNvPr id="7" name="Marcador de contenido 6"/>
          <p:cNvSpPr>
            <a:spLocks noGrp="1"/>
          </p:cNvSpPr>
          <p:nvPr>
            <p:ph idx="1"/>
          </p:nvPr>
        </p:nvSpPr>
        <p:spPr>
          <a:xfrm>
            <a:off x="838200" y="1825625"/>
            <a:ext cx="3457600" cy="4351338"/>
          </a:xfrm>
        </p:spPr>
        <p:txBody>
          <a:bodyPr/>
          <a:lstStyle/>
          <a:p>
            <a:r>
              <a:rPr lang="en-US" dirty="0" smtClean="0"/>
              <a:t>Clustering of 4 types of neighborhoods using k-means</a:t>
            </a:r>
          </a:p>
          <a:p>
            <a:endParaRPr lang="en-US" dirty="0"/>
          </a:p>
          <a:p>
            <a:r>
              <a:rPr lang="en-US" dirty="0" smtClean="0"/>
              <a:t>Type 1 (red): Residential</a:t>
            </a:r>
          </a:p>
          <a:p>
            <a:endParaRPr lang="en-US" dirty="0"/>
          </a:p>
          <a:p>
            <a:r>
              <a:rPr lang="en-US" dirty="0" smtClean="0"/>
              <a:t>Type 2 (blue): touristic</a:t>
            </a:r>
          </a:p>
        </p:txBody>
      </p:sp>
      <p:sp>
        <p:nvSpPr>
          <p:cNvPr id="8"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6" name="Imagen 5" descr="D:\Users\josem\AppData\Local\Microsoft\Windows\INetCache\Content.Word\boxplot_Dining and Drinking.emf"/>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7848" y="3933056"/>
            <a:ext cx="3580428" cy="2386870"/>
          </a:xfrm>
          <a:prstGeom prst="rect">
            <a:avLst/>
          </a:prstGeom>
          <a:noFill/>
          <a:ln>
            <a:noFill/>
          </a:ln>
        </p:spPr>
      </p:pic>
      <p:pic>
        <p:nvPicPr>
          <p:cNvPr id="10" name="Imagen 9" descr="D:\Users\josem\AppData\Local\Microsoft\Windows\INetCache\Content.Word\boxplot_Business and Professional Services.emf"/>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36268" y="3933056"/>
            <a:ext cx="3580428" cy="2386870"/>
          </a:xfrm>
          <a:prstGeom prst="rect">
            <a:avLst/>
          </a:prstGeom>
          <a:noFill/>
          <a:ln>
            <a:noFill/>
          </a:ln>
        </p:spPr>
      </p:pic>
      <p:pic>
        <p:nvPicPr>
          <p:cNvPr id="3074" name="Picture 2" descr="boxplot_Retail"/>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27848" y="1484784"/>
            <a:ext cx="3580428" cy="2386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5" name="Picture 3" descr="boxplot_Health &amp; beauty"/>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36268" y="1484784"/>
            <a:ext cx="3580428" cy="2386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02696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Results &amp; discussion</a:t>
            </a:r>
            <a:endParaRPr lang="en-US" dirty="0"/>
          </a:p>
        </p:txBody>
      </p:sp>
      <p:sp>
        <p:nvSpPr>
          <p:cNvPr id="7" name="Marcador de contenido 6"/>
          <p:cNvSpPr>
            <a:spLocks noGrp="1"/>
          </p:cNvSpPr>
          <p:nvPr>
            <p:ph idx="1"/>
          </p:nvPr>
        </p:nvSpPr>
        <p:spPr>
          <a:xfrm>
            <a:off x="838200" y="1825625"/>
            <a:ext cx="3457600" cy="4351338"/>
          </a:xfrm>
        </p:spPr>
        <p:txBody>
          <a:bodyPr/>
          <a:lstStyle/>
          <a:p>
            <a:r>
              <a:rPr lang="en-US" dirty="0" smtClean="0"/>
              <a:t>Clustering of 4 types of neighborhoods using k-means</a:t>
            </a:r>
          </a:p>
          <a:p>
            <a:endParaRPr lang="en-US" dirty="0"/>
          </a:p>
          <a:p>
            <a:r>
              <a:rPr lang="en-US" dirty="0" smtClean="0"/>
              <a:t>Type 1 (red): Residential</a:t>
            </a:r>
          </a:p>
          <a:p>
            <a:endParaRPr lang="en-US" dirty="0"/>
          </a:p>
          <a:p>
            <a:r>
              <a:rPr lang="en-US" dirty="0" smtClean="0"/>
              <a:t>Type 2 (blue): touristic</a:t>
            </a:r>
          </a:p>
        </p:txBody>
      </p:sp>
      <p:sp>
        <p:nvSpPr>
          <p:cNvPr id="8" name="Rectangle 2"/>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4098" name="Picture 2" descr="boxplot_Basic provision shop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99856" y="1484784"/>
            <a:ext cx="3580428" cy="2386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3" descr="boxplot_Landmarks and Outdoor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08276" y="1484784"/>
            <a:ext cx="3580428" cy="2386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0" name="Picture 4" descr="boxplot_Fashion store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19828" y="3994458"/>
            <a:ext cx="3580428" cy="2386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1" name="Picture 5" descr="boxplot_Cultural leissur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28248" y="3994458"/>
            <a:ext cx="3580428" cy="23868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30035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Conclusion</a:t>
            </a:r>
            <a:endParaRPr lang="en-US" dirty="0"/>
          </a:p>
        </p:txBody>
      </p:sp>
      <p:pic>
        <p:nvPicPr>
          <p:cNvPr id="4" name="Imagen 3"/>
          <p:cNvPicPr/>
          <p:nvPr/>
        </p:nvPicPr>
        <p:blipFill>
          <a:blip r:embed="rId2"/>
          <a:stretch>
            <a:fillRect/>
          </a:stretch>
        </p:blipFill>
        <p:spPr>
          <a:xfrm>
            <a:off x="2753250" y="1340768"/>
            <a:ext cx="6655118" cy="4720114"/>
          </a:xfrm>
          <a:prstGeom prst="rect">
            <a:avLst/>
          </a:prstGeom>
        </p:spPr>
      </p:pic>
    </p:spTree>
    <p:extLst>
      <p:ext uri="{BB962C8B-B14F-4D97-AF65-F5344CB8AC3E}">
        <p14:creationId xmlns:p14="http://schemas.microsoft.com/office/powerpoint/2010/main" val="18086932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5A2F9111-B2DB-470C-BA56-608F9B658826}"/>
    </a:ext>
  </a:extLst>
</a:theme>
</file>

<file path=docProps/app.xml><?xml version="1.0" encoding="utf-8"?>
<Properties xmlns="http://schemas.openxmlformats.org/officeDocument/2006/extended-properties" xmlns:vt="http://schemas.openxmlformats.org/officeDocument/2006/docPropsVTypes">
  <Template>Ion</Template>
  <TotalTime>15</TotalTime>
  <Words>262</Words>
  <Application>Microsoft Office PowerPoint</Application>
  <PresentationFormat>Panorámica</PresentationFormat>
  <Paragraphs>42</Paragraphs>
  <Slides>7</Slides>
  <Notes>0</Notes>
  <HiddenSlides>0</HiddenSlides>
  <MMClips>0</MMClips>
  <ScaleCrop>false</ScaleCrop>
  <HeadingPairs>
    <vt:vector size="8" baseType="variant">
      <vt:variant>
        <vt:lpstr>Fuentes usadas</vt:lpstr>
      </vt:variant>
      <vt:variant>
        <vt:i4>4</vt:i4>
      </vt:variant>
      <vt:variant>
        <vt:lpstr>Tema</vt:lpstr>
      </vt:variant>
      <vt:variant>
        <vt:i4>1</vt:i4>
      </vt:variant>
      <vt:variant>
        <vt:lpstr>Servidores OLE incrustados</vt:lpstr>
      </vt:variant>
      <vt:variant>
        <vt:i4>1</vt:i4>
      </vt:variant>
      <vt:variant>
        <vt:lpstr>Títulos de diapositiva</vt:lpstr>
      </vt:variant>
      <vt:variant>
        <vt:i4>7</vt:i4>
      </vt:variant>
    </vt:vector>
  </HeadingPairs>
  <TitlesOfParts>
    <vt:vector size="13" baseType="lpstr">
      <vt:lpstr>Arial</vt:lpstr>
      <vt:lpstr>Century Gothic</vt:lpstr>
      <vt:lpstr>Times New Roman</vt:lpstr>
      <vt:lpstr>Wingdings 3</vt:lpstr>
      <vt:lpstr>Ion</vt:lpstr>
      <vt:lpstr>Imagen de mapa de bits</vt:lpstr>
      <vt:lpstr>Seeking the perfect neighborhood to open a new Mediterranean restaurant in Los Angeles</vt:lpstr>
      <vt:lpstr>Introduction</vt:lpstr>
      <vt:lpstr>Methodology</vt:lpstr>
      <vt:lpstr>Results</vt:lpstr>
      <vt:lpstr>Results &amp; discussion</vt:lpstr>
      <vt:lpstr>Results &amp; discussion</vt:lpstr>
      <vt:lpstr>Conclusion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Seeking the perfect neighborhood to open a new Mediterranean restaurant in Los Angeles</dc:title>
  <dc:creator>josem</dc:creator>
  <cp:lastModifiedBy>josem</cp:lastModifiedBy>
  <cp:revision>5</cp:revision>
  <dcterms:created xsi:type="dcterms:W3CDTF">2022-10-14T08:44:15Z</dcterms:created>
  <dcterms:modified xsi:type="dcterms:W3CDTF">2022-10-14T09:00:33Z</dcterms:modified>
</cp:coreProperties>
</file>

<file path=docProps/thumbnail.jpeg>
</file>